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66" r:id="rId4"/>
    <p:sldId id="258" r:id="rId5"/>
    <p:sldId id="264" r:id="rId6"/>
    <p:sldId id="269" r:id="rId7"/>
    <p:sldId id="263" r:id="rId8"/>
    <p:sldId id="268" r:id="rId9"/>
    <p:sldId id="259" r:id="rId10"/>
    <p:sldId id="260" r:id="rId11"/>
    <p:sldId id="261" r:id="rId12"/>
    <p:sldId id="262" r:id="rId13"/>
    <p:sldId id="270" r:id="rId14"/>
  </p:sldIdLst>
  <p:sldSz cx="9144000" cy="6858000" type="screen4x3"/>
  <p:notesSz cx="6865938" cy="9996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824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99824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D895B0BF-80BC-4A37-945D-F53A39C6F4E7}" type="datetimeFigureOut">
              <a:rPr lang="en-GB" smtClean="0"/>
              <a:pPr/>
              <a:t>05/10/2016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4" y="4748332"/>
            <a:ext cx="5492750" cy="4498420"/>
          </a:xfrm>
          <a:prstGeom prst="rect">
            <a:avLst/>
          </a:prstGeom>
        </p:spPr>
        <p:txBody>
          <a:bodyPr vert="horz" lIns="96350" tIns="48175" rIns="96350" bIns="4817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5240" cy="499824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9109" y="9494929"/>
            <a:ext cx="2975240" cy="499824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B5CAC077-731C-45A0-B3B3-6BFCAC79EE2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3389-1744-419F-ACE4-A43EAA86B177}" type="datetimeFigureOut">
              <a:rPr lang="en-GB" smtClean="0"/>
              <a:pPr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06A5-142A-4C3D-891D-F495E764B7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3389-1744-419F-ACE4-A43EAA86B177}" type="datetimeFigureOut">
              <a:rPr lang="en-GB" smtClean="0"/>
              <a:pPr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06A5-142A-4C3D-891D-F495E764B7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3389-1744-419F-ACE4-A43EAA86B177}" type="datetimeFigureOut">
              <a:rPr lang="en-GB" smtClean="0"/>
              <a:pPr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06A5-142A-4C3D-891D-F495E764B7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3389-1744-419F-ACE4-A43EAA86B177}" type="datetimeFigureOut">
              <a:rPr lang="en-GB" smtClean="0"/>
              <a:pPr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06A5-142A-4C3D-891D-F495E764B7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3389-1744-419F-ACE4-A43EAA86B177}" type="datetimeFigureOut">
              <a:rPr lang="en-GB" smtClean="0"/>
              <a:pPr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06A5-142A-4C3D-891D-F495E764B7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3389-1744-419F-ACE4-A43EAA86B177}" type="datetimeFigureOut">
              <a:rPr lang="en-GB" smtClean="0"/>
              <a:pPr/>
              <a:t>05/10/2016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06A5-142A-4C3D-891D-F495E764B7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3389-1744-419F-ACE4-A43EAA86B177}" type="datetimeFigureOut">
              <a:rPr lang="en-GB" smtClean="0"/>
              <a:pPr/>
              <a:t>05/10/2016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06A5-142A-4C3D-891D-F495E764B7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3389-1744-419F-ACE4-A43EAA86B177}" type="datetimeFigureOut">
              <a:rPr lang="en-GB" smtClean="0"/>
              <a:pPr/>
              <a:t>05/10/2016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06A5-142A-4C3D-891D-F495E764B7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3389-1744-419F-ACE4-A43EAA86B177}" type="datetimeFigureOut">
              <a:rPr lang="en-GB" smtClean="0"/>
              <a:pPr/>
              <a:t>05/10/2016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06A5-142A-4C3D-891D-F495E764B7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3389-1744-419F-ACE4-A43EAA86B177}" type="datetimeFigureOut">
              <a:rPr lang="en-GB" smtClean="0"/>
              <a:pPr/>
              <a:t>05/10/2016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06A5-142A-4C3D-891D-F495E764B7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3389-1744-419F-ACE4-A43EAA86B177}" type="datetimeFigureOut">
              <a:rPr lang="en-GB" smtClean="0"/>
              <a:pPr/>
              <a:t>05/10/2016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06A5-142A-4C3D-891D-F495E764B7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03389-1744-419F-ACE4-A43EAA86B177}" type="datetimeFigureOut">
              <a:rPr lang="en-GB" smtClean="0"/>
              <a:pPr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206A5-142A-4C3D-891D-F495E764B79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hyperlink" Target="http://www.google.com/url?sa=i&amp;rct=j&amp;q=&amp;esrc=s&amp;frm=1&amp;source=images&amp;cd=&amp;cad=rja&amp;docid=9avJCPAHjaxACM&amp;tbnid=JVza0uHJwd3emM:&amp;ved=0CAUQjRw&amp;url=http%3A%2F%2Fwww.ankaka.com%2FWholesale-electronic-gadgets_c10002&amp;ei=gXtcUuGMAuea0AXrzIGQAQ&amp;bvm=bv.53899372,d.d2k&amp;psig=AFQjCNGqKIhTWWw1Vgk1Yxcp2SfLZFfDkQ&amp;ust=1381878953013031" TargetMode="External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/>
          <a:lstStyle/>
          <a:p>
            <a:r>
              <a:rPr lang="en-GB" dirty="0" smtClean="0"/>
              <a:t>Being an employer</a:t>
            </a:r>
            <a:br>
              <a:rPr lang="en-GB" dirty="0" smtClean="0"/>
            </a:br>
            <a:r>
              <a:rPr lang="en-GB" dirty="0" smtClean="0"/>
              <a:t>using Direct Payments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149080"/>
            <a:ext cx="7128792" cy="175260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Rachel Mason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Family carer </a:t>
            </a:r>
            <a:endParaRPr lang="en-GB" dirty="0" smtClean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Direct payment manager for her 2 sons    </a:t>
            </a:r>
            <a:r>
              <a:rPr lang="en-GB" dirty="0" smtClean="0">
                <a:solidFill>
                  <a:schemeClr val="tx1"/>
                </a:solidFill>
              </a:rPr>
              <a:t>                                       with Learning </a:t>
            </a:r>
            <a:r>
              <a:rPr lang="en-GB" dirty="0" smtClean="0">
                <a:solidFill>
                  <a:schemeClr val="tx1"/>
                </a:solidFill>
              </a:rPr>
              <a:t>disabilities &amp; Autism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 descr="pa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204864"/>
            <a:ext cx="2448272" cy="1925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GB" dirty="0" smtClean="0"/>
              <a:t>Sustainability </a:t>
            </a:r>
            <a:r>
              <a:rPr lang="en-GB" i="1" dirty="0" smtClean="0">
                <a:latin typeface="AR HERMANN" pitchFamily="2" charset="0"/>
              </a:rPr>
              <a:t>v</a:t>
            </a:r>
            <a:r>
              <a:rPr lang="en-GB" dirty="0" smtClean="0"/>
              <a:t> Success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 smtClean="0">
                <a:solidFill>
                  <a:srgbClr val="00B050"/>
                </a:solidFill>
              </a:rPr>
              <a:t>The aim within the contract was to </a:t>
            </a:r>
            <a:r>
              <a:rPr lang="en-GB" dirty="0" smtClean="0">
                <a:solidFill>
                  <a:srgbClr val="00B050"/>
                </a:solidFill>
              </a:rPr>
              <a:t>“Do yourself </a:t>
            </a:r>
            <a:r>
              <a:rPr lang="en-GB" dirty="0" smtClean="0">
                <a:solidFill>
                  <a:srgbClr val="00B050"/>
                </a:solidFill>
              </a:rPr>
              <a:t>out of the job</a:t>
            </a:r>
            <a:r>
              <a:rPr lang="en-GB" dirty="0" smtClean="0">
                <a:solidFill>
                  <a:srgbClr val="00B050"/>
                </a:solidFill>
              </a:rPr>
              <a:t>”</a:t>
            </a:r>
          </a:p>
          <a:p>
            <a:pPr>
              <a:buNone/>
            </a:pPr>
            <a:endParaRPr lang="en-GB" dirty="0" smtClean="0">
              <a:solidFill>
                <a:srgbClr val="00B050"/>
              </a:solidFill>
            </a:endParaRPr>
          </a:p>
          <a:p>
            <a:r>
              <a:rPr lang="en-GB" dirty="0" smtClean="0"/>
              <a:t>Build community </a:t>
            </a:r>
            <a:r>
              <a:rPr lang="en-GB" dirty="0" smtClean="0"/>
              <a:t>awareness* </a:t>
            </a:r>
            <a:endParaRPr lang="en-GB" dirty="0" smtClean="0"/>
          </a:p>
          <a:p>
            <a:r>
              <a:rPr lang="en-GB" dirty="0" smtClean="0"/>
              <a:t>Community confidence</a:t>
            </a:r>
          </a:p>
          <a:p>
            <a:r>
              <a:rPr lang="en-GB" dirty="0" smtClean="0"/>
              <a:t>Assistive technology</a:t>
            </a:r>
          </a:p>
          <a:p>
            <a:r>
              <a:rPr lang="en-GB" dirty="0" smtClean="0"/>
              <a:t>Ownership of their </a:t>
            </a:r>
            <a:r>
              <a:rPr lang="en-GB" dirty="0" smtClean="0"/>
              <a:t>progress</a:t>
            </a:r>
          </a:p>
          <a:p>
            <a:r>
              <a:rPr lang="en-GB" dirty="0" smtClean="0"/>
              <a:t>Pooling budgets</a:t>
            </a:r>
          </a:p>
          <a:p>
            <a:r>
              <a:rPr lang="en-GB" dirty="0" smtClean="0"/>
              <a:t>Sharing PAs with other families*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Reduce reliance on paid support</a:t>
            </a:r>
          </a:p>
          <a:p>
            <a:r>
              <a:rPr lang="en-GB" dirty="0" smtClean="0"/>
              <a:t>Time banking ‘community credits’</a:t>
            </a:r>
            <a:endParaRPr lang="en-GB" dirty="0" smtClean="0"/>
          </a:p>
          <a:p>
            <a:r>
              <a:rPr lang="en-GB" dirty="0" smtClean="0"/>
              <a:t>Partnership </a:t>
            </a:r>
            <a:r>
              <a:rPr lang="en-GB" dirty="0" smtClean="0"/>
              <a:t>with SW and DP team*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Vertical Scroll 3"/>
          <p:cNvSpPr/>
          <p:nvPr/>
        </p:nvSpPr>
        <p:spPr>
          <a:xfrm>
            <a:off x="6300192" y="2852936"/>
            <a:ext cx="2304256" cy="2448272"/>
          </a:xfrm>
          <a:prstGeom prst="verticalScroll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CONTRACT...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 smtClean="0"/>
              <a:t>Contingency planning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On call support/’retainer’</a:t>
            </a:r>
          </a:p>
          <a:p>
            <a:r>
              <a:rPr lang="en-GB" dirty="0" smtClean="0"/>
              <a:t>Community connecting pays off*</a:t>
            </a:r>
          </a:p>
          <a:p>
            <a:r>
              <a:rPr lang="en-GB" dirty="0" smtClean="0"/>
              <a:t>Care </a:t>
            </a:r>
            <a:r>
              <a:rPr lang="en-GB" dirty="0" smtClean="0"/>
              <a:t>line installed</a:t>
            </a:r>
          </a:p>
          <a:p>
            <a:r>
              <a:rPr lang="en-GB" dirty="0" smtClean="0"/>
              <a:t>Assistive technology</a:t>
            </a:r>
          </a:p>
          <a:p>
            <a:r>
              <a:rPr lang="en-GB" dirty="0" smtClean="0"/>
              <a:t>Prompting </a:t>
            </a:r>
            <a:r>
              <a:rPr lang="en-GB" dirty="0" smtClean="0"/>
              <a:t>Resources</a:t>
            </a:r>
            <a:endParaRPr lang="en-GB" dirty="0" smtClean="0"/>
          </a:p>
          <a:p>
            <a:r>
              <a:rPr lang="en-GB" dirty="0" smtClean="0"/>
              <a:t>Safe places </a:t>
            </a:r>
          </a:p>
          <a:p>
            <a:r>
              <a:rPr lang="en-GB" dirty="0" smtClean="0"/>
              <a:t>ICE card</a:t>
            </a:r>
          </a:p>
          <a:p>
            <a:r>
              <a:rPr lang="en-GB" dirty="0" smtClean="0"/>
              <a:t>Bad weather</a:t>
            </a:r>
          </a:p>
          <a:p>
            <a:r>
              <a:rPr lang="en-GB" dirty="0" smtClean="0"/>
              <a:t>No buses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No Direct Payment!</a:t>
            </a:r>
          </a:p>
          <a:p>
            <a:endParaRPr lang="en-GB" dirty="0"/>
          </a:p>
        </p:txBody>
      </p:sp>
      <p:pic>
        <p:nvPicPr>
          <p:cNvPr id="4" name="Picture 3" descr="ICE card 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3284984"/>
            <a:ext cx="1135013" cy="1135013"/>
          </a:xfrm>
          <a:prstGeom prst="rect">
            <a:avLst/>
          </a:prstGeom>
        </p:spPr>
      </p:pic>
      <p:pic>
        <p:nvPicPr>
          <p:cNvPr id="5" name="Picture 4" descr="careline 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1556792"/>
            <a:ext cx="1725205" cy="1169095"/>
          </a:xfrm>
          <a:prstGeom prst="rect">
            <a:avLst/>
          </a:prstGeom>
        </p:spPr>
      </p:pic>
      <p:pic>
        <p:nvPicPr>
          <p:cNvPr id="6" name="Picture 5" descr="communit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5229200"/>
            <a:ext cx="1015380" cy="1056918"/>
          </a:xfrm>
          <a:prstGeom prst="rect">
            <a:avLst/>
          </a:prstGeom>
        </p:spPr>
      </p:pic>
      <p:pic>
        <p:nvPicPr>
          <p:cNvPr id="7" name="Picture 12" descr="http://www.ankaka.com/images/gps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4221088"/>
            <a:ext cx="10795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800" y="332656"/>
            <a:ext cx="77152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Observations &amp; Suggestions                          to support a tapered approach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Limited Personal development/progression</a:t>
            </a:r>
          </a:p>
          <a:p>
            <a:endParaRPr lang="en-GB" dirty="0" smtClean="0"/>
          </a:p>
          <a:p>
            <a:r>
              <a:rPr lang="en-GB" dirty="0" smtClean="0"/>
              <a:t>Less qualified doesn't mean poor quality</a:t>
            </a:r>
          </a:p>
          <a:p>
            <a:endParaRPr lang="en-GB" dirty="0" smtClean="0"/>
          </a:p>
          <a:p>
            <a:r>
              <a:rPr lang="en-GB" dirty="0" smtClean="0"/>
              <a:t>How can we introduce standards without choking individual, less formal arrangements</a:t>
            </a:r>
          </a:p>
          <a:p>
            <a:endParaRPr lang="en-GB" dirty="0" smtClean="0"/>
          </a:p>
          <a:p>
            <a:r>
              <a:rPr lang="en-GB" dirty="0" smtClean="0"/>
              <a:t>Recognition </a:t>
            </a:r>
            <a:r>
              <a:rPr lang="en-GB" dirty="0" smtClean="0"/>
              <a:t>for </a:t>
            </a:r>
            <a:r>
              <a:rPr lang="en-GB" dirty="0" smtClean="0"/>
              <a:t>informal </a:t>
            </a:r>
            <a:r>
              <a:rPr lang="en-GB" dirty="0" smtClean="0"/>
              <a:t>training gained</a:t>
            </a:r>
          </a:p>
        </p:txBody>
      </p:sp>
      <p:pic>
        <p:nvPicPr>
          <p:cNvPr id="5" name="Picture 4" descr="observation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5240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GB" b="1" dirty="0" smtClean="0"/>
              <a:t>How can we encourage more commissioning of    </a:t>
            </a:r>
          </a:p>
          <a:p>
            <a:pPr algn="ctr">
              <a:buNone/>
            </a:pPr>
            <a:r>
              <a:rPr lang="en-GB" b="1" dirty="0" smtClean="0"/>
              <a:t>‘Just enough support’ and tapered approaches                    </a:t>
            </a:r>
          </a:p>
          <a:p>
            <a:pPr algn="ctr">
              <a:buNone/>
            </a:pPr>
            <a:r>
              <a:rPr lang="en-GB" b="1" dirty="0" smtClean="0"/>
              <a:t>to care &amp; support</a:t>
            </a:r>
          </a:p>
          <a:p>
            <a:endParaRPr lang="en-GB" dirty="0" smtClean="0"/>
          </a:p>
          <a:p>
            <a:r>
              <a:rPr lang="en-GB" dirty="0" smtClean="0"/>
              <a:t>How </a:t>
            </a:r>
            <a:r>
              <a:rPr lang="en-GB" dirty="0" smtClean="0"/>
              <a:t>do ‘DP employers’ support sustainable employment for their </a:t>
            </a:r>
            <a:r>
              <a:rPr lang="en-GB" dirty="0" smtClean="0"/>
              <a:t>workers</a:t>
            </a:r>
          </a:p>
          <a:p>
            <a:endParaRPr lang="en-GB" dirty="0" smtClean="0"/>
          </a:p>
          <a:p>
            <a:r>
              <a:rPr lang="en-GB" dirty="0" smtClean="0"/>
              <a:t>Investment </a:t>
            </a:r>
            <a:r>
              <a:rPr lang="en-GB" dirty="0" smtClean="0"/>
              <a:t>in PA registers, PA pool of </a:t>
            </a:r>
            <a:r>
              <a:rPr lang="en-GB" dirty="0" smtClean="0"/>
              <a:t>availability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err="1" smtClean="0"/>
              <a:t>Quovita</a:t>
            </a:r>
            <a:r>
              <a:rPr lang="en-GB" dirty="0" smtClean="0"/>
              <a:t> </a:t>
            </a:r>
            <a:r>
              <a:rPr lang="en-GB" dirty="0" smtClean="0"/>
              <a:t>– Self Employed Micro providers</a:t>
            </a:r>
          </a:p>
          <a:p>
            <a:endParaRPr lang="en-GB" dirty="0"/>
          </a:p>
        </p:txBody>
      </p:sp>
      <p:pic>
        <p:nvPicPr>
          <p:cNvPr id="4" name="Picture 3" descr="observation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524000" cy="1524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28800" y="332656"/>
            <a:ext cx="77152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Observations &amp; Suggestions                          to support a tapered approach 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 smtClean="0"/>
              <a:t>Our </a:t>
            </a:r>
            <a:r>
              <a:rPr lang="en-GB" dirty="0" smtClean="0"/>
              <a:t>aspirations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5328592" cy="51845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2800" b="1" dirty="0" smtClean="0"/>
              <a:t>Goals and outcomes</a:t>
            </a:r>
            <a:r>
              <a:rPr lang="en-GB" sz="2800" b="1" dirty="0" smtClean="0"/>
              <a:t>:</a:t>
            </a:r>
            <a:endParaRPr lang="en-GB" sz="2800" b="1" dirty="0" smtClean="0"/>
          </a:p>
          <a:p>
            <a:r>
              <a:rPr lang="en-GB" sz="2800" dirty="0" smtClean="0"/>
              <a:t>Maintain their tenancy</a:t>
            </a:r>
          </a:p>
          <a:p>
            <a:r>
              <a:rPr lang="en-GB" sz="2800" dirty="0" smtClean="0"/>
              <a:t>Increase </a:t>
            </a:r>
            <a:r>
              <a:rPr lang="en-GB" sz="2800" dirty="0" smtClean="0"/>
              <a:t>Independent </a:t>
            </a:r>
            <a:r>
              <a:rPr lang="en-GB" sz="2800" dirty="0" smtClean="0"/>
              <a:t>living</a:t>
            </a:r>
          </a:p>
          <a:p>
            <a:r>
              <a:rPr lang="en-GB" sz="2800" dirty="0" smtClean="0"/>
              <a:t>Health &amp; wellbeing</a:t>
            </a:r>
            <a:endParaRPr lang="en-GB" sz="2800" dirty="0" smtClean="0"/>
          </a:p>
          <a:p>
            <a:r>
              <a:rPr lang="en-GB" sz="2800" dirty="0" smtClean="0"/>
              <a:t>Social skills</a:t>
            </a:r>
          </a:p>
          <a:p>
            <a:r>
              <a:rPr lang="en-GB" sz="2800" dirty="0" smtClean="0"/>
              <a:t>Build friendships</a:t>
            </a:r>
          </a:p>
          <a:p>
            <a:r>
              <a:rPr lang="en-GB" sz="2800" dirty="0" smtClean="0"/>
              <a:t>Integrate into their community</a:t>
            </a:r>
          </a:p>
          <a:p>
            <a:r>
              <a:rPr lang="en-GB" sz="2800" dirty="0" smtClean="0"/>
              <a:t>Volunteer/employment</a:t>
            </a:r>
          </a:p>
          <a:p>
            <a:r>
              <a:rPr lang="en-GB" sz="2800" dirty="0" smtClean="0"/>
              <a:t>P</a:t>
            </a:r>
            <a:r>
              <a:rPr lang="en-GB" sz="2800" dirty="0" smtClean="0"/>
              <a:t>ublic transport</a:t>
            </a:r>
            <a:endParaRPr lang="en-GB" sz="2800" dirty="0" smtClean="0"/>
          </a:p>
          <a:p>
            <a:pPr>
              <a:buNone/>
            </a:pPr>
            <a:r>
              <a:rPr lang="en-GB" sz="2800" b="1" dirty="0" smtClean="0"/>
              <a:t>Continue learning:</a:t>
            </a:r>
          </a:p>
          <a:p>
            <a:r>
              <a:rPr lang="en-GB" sz="2800" dirty="0" smtClean="0"/>
              <a:t>Increase vocabulary</a:t>
            </a:r>
          </a:p>
          <a:p>
            <a:r>
              <a:rPr lang="en-GB" sz="2800" dirty="0" smtClean="0"/>
              <a:t>Numeracy</a:t>
            </a:r>
          </a:p>
          <a:p>
            <a:r>
              <a:rPr lang="en-GB" sz="2800" dirty="0" smtClean="0"/>
              <a:t>Literacy</a:t>
            </a:r>
          </a:p>
          <a:p>
            <a:r>
              <a:rPr lang="en-GB" sz="2800" dirty="0" smtClean="0"/>
              <a:t>Keeping safe</a:t>
            </a:r>
          </a:p>
          <a:p>
            <a:endParaRPr lang="en-GB" sz="2800" dirty="0" smtClean="0"/>
          </a:p>
          <a:p>
            <a:pPr>
              <a:buNone/>
            </a:pPr>
            <a:endParaRPr lang="en-GB" dirty="0" smtClean="0"/>
          </a:p>
        </p:txBody>
      </p:sp>
      <p:pic>
        <p:nvPicPr>
          <p:cNvPr id="5" name="ClipArt Placeholder 4" descr="sean 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4005064"/>
            <a:ext cx="3240360" cy="20882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0" y="1124744"/>
            <a:ext cx="40005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have tried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6840760" cy="4525963"/>
          </a:xfrm>
        </p:spPr>
        <p:txBody>
          <a:bodyPr>
            <a:normAutofit lnSpcReduction="10000"/>
          </a:bodyPr>
          <a:lstStyle/>
          <a:p>
            <a:r>
              <a:rPr lang="en-GB" sz="3600" dirty="0" smtClean="0"/>
              <a:t>Commissioned services</a:t>
            </a:r>
          </a:p>
          <a:p>
            <a:endParaRPr lang="en-GB" sz="3600" dirty="0" smtClean="0"/>
          </a:p>
          <a:p>
            <a:r>
              <a:rPr lang="en-GB" sz="3600" dirty="0" smtClean="0"/>
              <a:t>Agency Live in</a:t>
            </a:r>
          </a:p>
          <a:p>
            <a:r>
              <a:rPr lang="en-GB" sz="3600" dirty="0" smtClean="0"/>
              <a:t>Local live in</a:t>
            </a:r>
            <a:endParaRPr lang="en-GB" sz="3600" dirty="0" smtClean="0"/>
          </a:p>
          <a:p>
            <a:r>
              <a:rPr lang="en-GB" sz="3600" dirty="0" smtClean="0"/>
              <a:t>Local </a:t>
            </a:r>
            <a:r>
              <a:rPr lang="en-GB" sz="3600" dirty="0" smtClean="0"/>
              <a:t>day opportunities</a:t>
            </a:r>
            <a:endParaRPr lang="en-GB" sz="3600" dirty="0" smtClean="0"/>
          </a:p>
          <a:p>
            <a:r>
              <a:rPr lang="en-GB" sz="3600" dirty="0" smtClean="0"/>
              <a:t>Employ local PAs</a:t>
            </a:r>
          </a:p>
          <a:p>
            <a:r>
              <a:rPr lang="en-GB" sz="3600" dirty="0" smtClean="0"/>
              <a:t>Engage local micro providers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6" name="Picture 5" descr="tick 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4149080"/>
            <a:ext cx="432048" cy="434604"/>
          </a:xfrm>
          <a:prstGeom prst="rect">
            <a:avLst/>
          </a:prstGeom>
        </p:spPr>
      </p:pic>
      <p:pic>
        <p:nvPicPr>
          <p:cNvPr id="7" name="Picture 6" descr="tick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1844824"/>
            <a:ext cx="432048" cy="424423"/>
          </a:xfrm>
          <a:prstGeom prst="rect">
            <a:avLst/>
          </a:prstGeom>
        </p:spPr>
      </p:pic>
      <p:pic>
        <p:nvPicPr>
          <p:cNvPr id="8" name="Picture 7" descr="tick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2996952"/>
            <a:ext cx="432048" cy="424423"/>
          </a:xfrm>
          <a:prstGeom prst="rect">
            <a:avLst/>
          </a:prstGeom>
        </p:spPr>
      </p:pic>
      <p:pic>
        <p:nvPicPr>
          <p:cNvPr id="10" name="Picture 9" descr="tick 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4725144"/>
            <a:ext cx="432048" cy="434604"/>
          </a:xfrm>
          <a:prstGeom prst="rect">
            <a:avLst/>
          </a:prstGeom>
        </p:spPr>
      </p:pic>
      <p:pic>
        <p:nvPicPr>
          <p:cNvPr id="11" name="Picture 10" descr="tick 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5373216"/>
            <a:ext cx="432048" cy="434604"/>
          </a:xfrm>
          <a:prstGeom prst="rect">
            <a:avLst/>
          </a:prstGeom>
        </p:spPr>
      </p:pic>
      <p:pic>
        <p:nvPicPr>
          <p:cNvPr id="12" name="Picture 11" descr="tick 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3573016"/>
            <a:ext cx="432048" cy="4346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Recruitment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Local People </a:t>
            </a:r>
          </a:p>
          <a:p>
            <a:r>
              <a:rPr lang="en-GB" dirty="0" smtClean="0"/>
              <a:t>Attitude – aspiration for my sons (buy in)</a:t>
            </a:r>
          </a:p>
          <a:p>
            <a:r>
              <a:rPr lang="en-GB" dirty="0" smtClean="0"/>
              <a:t>Commitment</a:t>
            </a:r>
          </a:p>
          <a:p>
            <a:r>
              <a:rPr lang="en-GB" dirty="0" smtClean="0"/>
              <a:t>Common Sense                               Humour</a:t>
            </a:r>
          </a:p>
          <a:p>
            <a:r>
              <a:rPr lang="en-GB" dirty="0" smtClean="0"/>
              <a:t>Local Knowledge                             Patience</a:t>
            </a:r>
          </a:p>
          <a:p>
            <a:r>
              <a:rPr lang="en-GB" dirty="0" smtClean="0"/>
              <a:t>Community Engagement               Initiative</a:t>
            </a:r>
          </a:p>
          <a:p>
            <a:r>
              <a:rPr lang="en-GB" dirty="0" smtClean="0"/>
              <a:t>Natural skills                                    +Risk taker</a:t>
            </a:r>
          </a:p>
          <a:p>
            <a:r>
              <a:rPr lang="en-GB" dirty="0" smtClean="0"/>
              <a:t>Team player</a:t>
            </a:r>
            <a:endParaRPr lang="en-GB" dirty="0" smtClean="0"/>
          </a:p>
          <a:p>
            <a:r>
              <a:rPr lang="en-GB" dirty="0" smtClean="0"/>
              <a:t>Willingness to stretch &amp; </a:t>
            </a:r>
            <a:r>
              <a:rPr lang="en-GB" dirty="0" smtClean="0"/>
              <a:t>c</a:t>
            </a:r>
            <a:r>
              <a:rPr lang="en-GB" dirty="0" smtClean="0"/>
              <a:t>hallenge </a:t>
            </a:r>
            <a:r>
              <a:rPr lang="en-GB" dirty="0" smtClean="0"/>
              <a:t>and support the consequences of choices </a:t>
            </a:r>
            <a:r>
              <a:rPr lang="en-GB" dirty="0" smtClean="0"/>
              <a:t>made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DBS           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Qualifications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pic>
        <p:nvPicPr>
          <p:cNvPr id="4" name="Picture 3" descr="recruitmen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332656"/>
            <a:ext cx="1439987" cy="109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Matching essential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en-GB" dirty="0" smtClean="0"/>
              <a:t>Age</a:t>
            </a:r>
          </a:p>
          <a:p>
            <a:r>
              <a:rPr lang="en-GB" dirty="0" smtClean="0"/>
              <a:t>Male &amp; female worked </a:t>
            </a:r>
            <a:r>
              <a:rPr lang="en-GB" dirty="0" smtClean="0"/>
              <a:t>well</a:t>
            </a:r>
          </a:p>
          <a:p>
            <a:r>
              <a:rPr lang="en-GB" dirty="0" smtClean="0"/>
              <a:t>Car driver</a:t>
            </a:r>
          </a:p>
          <a:p>
            <a:r>
              <a:rPr lang="en-GB" dirty="0" smtClean="0"/>
              <a:t>Non Smoker</a:t>
            </a:r>
          </a:p>
          <a:p>
            <a:r>
              <a:rPr lang="en-GB" dirty="0" smtClean="0"/>
              <a:t>No perfume</a:t>
            </a:r>
          </a:p>
          <a:p>
            <a:r>
              <a:rPr lang="en-GB" dirty="0" smtClean="0"/>
              <a:t>Clear </a:t>
            </a:r>
            <a:r>
              <a:rPr lang="en-GB" dirty="0" smtClean="0"/>
              <a:t>E</a:t>
            </a:r>
            <a:r>
              <a:rPr lang="en-GB" dirty="0" smtClean="0"/>
              <a:t>nglish </a:t>
            </a:r>
          </a:p>
          <a:p>
            <a:r>
              <a:rPr lang="en-GB" dirty="0" smtClean="0"/>
              <a:t>Low monotone voice</a:t>
            </a:r>
          </a:p>
          <a:p>
            <a:r>
              <a:rPr lang="en-GB" dirty="0" smtClean="0"/>
              <a:t>Minimal engagement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0606" y="2996952"/>
            <a:ext cx="428596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Induction</a:t>
            </a:r>
            <a:endParaRPr lang="en-GB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395536" y="1052736"/>
            <a:ext cx="8229600" cy="55892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>
              <a:buNone/>
              <a:defRPr/>
            </a:pPr>
            <a:r>
              <a:rPr lang="en-GB" b="1" dirty="0" smtClean="0"/>
              <a:t>In place:</a:t>
            </a:r>
          </a:p>
          <a:p>
            <a:pPr>
              <a:defRPr/>
            </a:pPr>
            <a:r>
              <a:rPr lang="en-GB" dirty="0" smtClean="0"/>
              <a:t>A contract</a:t>
            </a:r>
          </a:p>
          <a:p>
            <a:pPr>
              <a:defRPr/>
            </a:pPr>
            <a:r>
              <a:rPr lang="en-GB" dirty="0" smtClean="0"/>
              <a:t>Health &amp; Safety</a:t>
            </a:r>
          </a:p>
          <a:p>
            <a:pPr>
              <a:defRPr/>
            </a:pPr>
            <a:r>
              <a:rPr lang="en-GB" dirty="0" smtClean="0"/>
              <a:t>Risk assessment</a:t>
            </a:r>
          </a:p>
          <a:p>
            <a:pPr>
              <a:defRPr/>
            </a:pPr>
            <a:r>
              <a:rPr lang="en-GB" dirty="0" smtClean="0"/>
              <a:t>Lone working</a:t>
            </a:r>
          </a:p>
          <a:p>
            <a:pPr>
              <a:defRPr/>
            </a:pPr>
            <a:r>
              <a:rPr lang="en-GB" dirty="0" smtClean="0"/>
              <a:t>Employer’s liability insurance</a:t>
            </a:r>
          </a:p>
          <a:p>
            <a:pPr>
              <a:defRPr/>
            </a:pPr>
            <a:r>
              <a:rPr lang="en-GB" dirty="0" smtClean="0"/>
              <a:t>Public liability for boys</a:t>
            </a:r>
          </a:p>
          <a:p>
            <a:pPr>
              <a:buNone/>
              <a:defRPr/>
            </a:pPr>
            <a:endParaRPr lang="en-GB" dirty="0" smtClean="0"/>
          </a:p>
          <a:p>
            <a:pPr>
              <a:buNone/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Get to know our boys (PCP/Care plan)</a:t>
            </a:r>
          </a:p>
          <a:p>
            <a:pPr>
              <a:defRPr/>
            </a:pPr>
            <a:r>
              <a:rPr lang="en-GB" dirty="0" smtClean="0"/>
              <a:t>Introduced to their ‘Circle of support’</a:t>
            </a:r>
          </a:p>
          <a:p>
            <a:pPr>
              <a:defRPr/>
            </a:pPr>
            <a:r>
              <a:rPr lang="en-GB" dirty="0" smtClean="0"/>
              <a:t>The working environment</a:t>
            </a:r>
          </a:p>
          <a:p>
            <a:pPr>
              <a:defRPr/>
            </a:pPr>
            <a:r>
              <a:rPr lang="en-GB" dirty="0" smtClean="0"/>
              <a:t>The community links thus </a:t>
            </a:r>
            <a:r>
              <a:rPr lang="en-GB" dirty="0" smtClean="0"/>
              <a:t>far</a:t>
            </a:r>
          </a:p>
          <a:p>
            <a:pPr>
              <a:defRPr/>
            </a:pPr>
            <a:r>
              <a:rPr lang="en-GB" dirty="0" smtClean="0"/>
              <a:t>Meet the team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Shadowing</a:t>
            </a:r>
          </a:p>
          <a:p>
            <a:pPr>
              <a:defRPr/>
            </a:pPr>
            <a:r>
              <a:rPr lang="en-GB" dirty="0" smtClean="0"/>
              <a:t>Probation (2 way)</a:t>
            </a: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052736"/>
            <a:ext cx="30480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team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4509120"/>
            <a:ext cx="2771800" cy="1498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Traditional social care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28800"/>
            <a:ext cx="3610744" cy="45259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Manual Handling</a:t>
            </a:r>
          </a:p>
          <a:p>
            <a:r>
              <a:rPr lang="en-GB" sz="2400" dirty="0" smtClean="0"/>
              <a:t>Safeguarding adults</a:t>
            </a:r>
          </a:p>
          <a:p>
            <a:r>
              <a:rPr lang="en-GB" sz="2400" dirty="0" smtClean="0"/>
              <a:t>Health &amp; Safety</a:t>
            </a:r>
          </a:p>
          <a:p>
            <a:r>
              <a:rPr lang="en-GB" sz="2400" dirty="0" smtClean="0"/>
              <a:t>Fire Safety</a:t>
            </a:r>
          </a:p>
          <a:p>
            <a:r>
              <a:rPr lang="en-GB" sz="2400" dirty="0" smtClean="0"/>
              <a:t>Food Safety &amp; catering </a:t>
            </a:r>
          </a:p>
          <a:p>
            <a:r>
              <a:rPr lang="en-GB" sz="2400" dirty="0" smtClean="0"/>
              <a:t>Infection control</a:t>
            </a:r>
          </a:p>
          <a:p>
            <a:r>
              <a:rPr lang="en-GB" sz="2400" dirty="0" smtClean="0"/>
              <a:t>First Aid</a:t>
            </a:r>
          </a:p>
          <a:p>
            <a:r>
              <a:rPr lang="en-GB" sz="2400" dirty="0" smtClean="0"/>
              <a:t>Medication handling</a:t>
            </a:r>
          </a:p>
          <a:p>
            <a:r>
              <a:rPr lang="en-GB" sz="2400" dirty="0" smtClean="0"/>
              <a:t>MCA </a:t>
            </a:r>
            <a:r>
              <a:rPr lang="en-GB" sz="2400" dirty="0" smtClean="0"/>
              <a:t>and </a:t>
            </a:r>
            <a:r>
              <a:rPr lang="en-GB" sz="2400" dirty="0" err="1" smtClean="0"/>
              <a:t>DoLs</a:t>
            </a:r>
            <a:endParaRPr lang="en-GB" sz="2400" dirty="0" smtClean="0"/>
          </a:p>
          <a:p>
            <a:r>
              <a:rPr lang="en-GB" sz="2400" dirty="0" smtClean="0"/>
              <a:t>Dementia</a:t>
            </a:r>
            <a:endParaRPr lang="en-GB" sz="2400" dirty="0"/>
          </a:p>
        </p:txBody>
      </p:sp>
      <p:pic>
        <p:nvPicPr>
          <p:cNvPr id="4" name="Picture 3" descr="NVQ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2492896"/>
            <a:ext cx="1524000" cy="2381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training </a:t>
            </a:r>
            <a:r>
              <a:rPr lang="en-GB" dirty="0" smtClean="0"/>
              <a:t>priorities*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1844824"/>
            <a:ext cx="51125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Person centred </a:t>
            </a:r>
            <a:r>
              <a:rPr lang="en-GB" sz="3200" dirty="0" smtClean="0"/>
              <a:t>Planning</a:t>
            </a:r>
            <a:endParaRPr kumimoji="0" lang="en-GB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baseline="0" dirty="0" smtClean="0"/>
              <a:t>Resource</a:t>
            </a:r>
            <a:r>
              <a:rPr lang="en-GB" sz="3200" dirty="0" smtClean="0"/>
              <a:t> Making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Social </a:t>
            </a:r>
            <a:r>
              <a:rPr lang="en-GB" sz="3200" dirty="0" smtClean="0"/>
              <a:t>stories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Communication</a:t>
            </a:r>
            <a:endParaRPr lang="en-GB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PBS/Intensive Interaction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Community connecting</a:t>
            </a:r>
            <a:endParaRPr lang="en-GB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Enabling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/>
              <a:t>Use of assistive technology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pc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1628800"/>
            <a:ext cx="1512168" cy="1132666"/>
          </a:xfrm>
          <a:prstGeom prst="rect">
            <a:avLst/>
          </a:prstGeom>
        </p:spPr>
      </p:pic>
      <p:pic>
        <p:nvPicPr>
          <p:cNvPr id="7" name="Picture 6" descr="peop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2277384"/>
            <a:ext cx="1343213" cy="1005028"/>
          </a:xfrm>
          <a:prstGeom prst="rect">
            <a:avLst/>
          </a:prstGeom>
        </p:spPr>
      </p:pic>
      <p:pic>
        <p:nvPicPr>
          <p:cNvPr id="8" name="Picture 8" descr="Slide4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3068960"/>
            <a:ext cx="1361158" cy="1020869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3" descr="AT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5229200"/>
            <a:ext cx="1296988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http://www.diskdepot.co.uk/acatalog/waterlight-tap-attachment-gadget300-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8143" y="5085184"/>
            <a:ext cx="1158975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Int In 2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80312" y="3717032"/>
            <a:ext cx="1198781" cy="998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Retention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Respectful relationship </a:t>
            </a:r>
          </a:p>
          <a:p>
            <a:r>
              <a:rPr lang="en-GB" dirty="0" smtClean="0"/>
              <a:t>Partnership ( Buy in)</a:t>
            </a:r>
          </a:p>
          <a:p>
            <a:r>
              <a:rPr lang="en-GB" dirty="0" smtClean="0"/>
              <a:t>Trust</a:t>
            </a:r>
          </a:p>
          <a:p>
            <a:r>
              <a:rPr lang="en-GB" dirty="0" smtClean="0"/>
              <a:t>Celebration (Rewarding progress)</a:t>
            </a:r>
          </a:p>
          <a:p>
            <a:r>
              <a:rPr lang="en-GB" dirty="0" smtClean="0"/>
              <a:t>On call back up</a:t>
            </a:r>
          </a:p>
          <a:p>
            <a:r>
              <a:rPr lang="en-GB" dirty="0" smtClean="0"/>
              <a:t>Regular Supervision</a:t>
            </a:r>
            <a:endParaRPr lang="en-GB" dirty="0" smtClean="0"/>
          </a:p>
          <a:p>
            <a:r>
              <a:rPr lang="en-GB" dirty="0" smtClean="0"/>
              <a:t>Support weaknesses with training</a:t>
            </a:r>
          </a:p>
          <a:p>
            <a:r>
              <a:rPr lang="en-GB" dirty="0" smtClean="0"/>
              <a:t>Good communication channels</a:t>
            </a:r>
          </a:p>
          <a:p>
            <a:r>
              <a:rPr lang="en-GB" dirty="0" smtClean="0"/>
              <a:t>Constructive criticism (2 way)</a:t>
            </a:r>
          </a:p>
          <a:p>
            <a:r>
              <a:rPr lang="en-GB" dirty="0" smtClean="0"/>
              <a:t>Clear </a:t>
            </a:r>
            <a:r>
              <a:rPr lang="en-GB" dirty="0" smtClean="0"/>
              <a:t>goals </a:t>
            </a:r>
            <a:r>
              <a:rPr lang="en-GB" dirty="0" smtClean="0"/>
              <a:t>with freedom to </a:t>
            </a:r>
            <a:r>
              <a:rPr lang="en-GB" dirty="0" smtClean="0"/>
              <a:t>deliver</a:t>
            </a:r>
          </a:p>
          <a:p>
            <a:endParaRPr lang="en-GB" dirty="0" smtClean="0"/>
          </a:p>
          <a:p>
            <a:r>
              <a:rPr lang="en-GB" dirty="0" smtClean="0"/>
              <a:t>Our willingness</a:t>
            </a:r>
            <a:r>
              <a:rPr lang="en-GB" dirty="0" smtClean="0"/>
              <a:t> </a:t>
            </a:r>
            <a:r>
              <a:rPr lang="en-GB" dirty="0" smtClean="0"/>
              <a:t>to respond to employees lives </a:t>
            </a:r>
          </a:p>
          <a:p>
            <a:endParaRPr lang="en-GB" dirty="0"/>
          </a:p>
        </p:txBody>
      </p:sp>
      <p:pic>
        <p:nvPicPr>
          <p:cNvPr id="4" name="Picture 3" descr="celebra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2420888"/>
            <a:ext cx="1651248" cy="1270687"/>
          </a:xfrm>
          <a:prstGeom prst="rect">
            <a:avLst/>
          </a:prstGeom>
        </p:spPr>
      </p:pic>
      <p:pic>
        <p:nvPicPr>
          <p:cNvPr id="5" name="Picture 4" descr="consulta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4293096"/>
            <a:ext cx="1512168" cy="1512168"/>
          </a:xfrm>
          <a:prstGeom prst="rect">
            <a:avLst/>
          </a:prstGeom>
        </p:spPr>
      </p:pic>
      <p:pic>
        <p:nvPicPr>
          <p:cNvPr id="6" name="Picture 5" descr="hand shake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1412776"/>
            <a:ext cx="1584176" cy="13861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467</Words>
  <Application>Microsoft Office PowerPoint</Application>
  <PresentationFormat>On-screen Show (4:3)</PresentationFormat>
  <Paragraphs>148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Being an employer using Direct Payments </vt:lpstr>
      <vt:lpstr>Our aspirations</vt:lpstr>
      <vt:lpstr>What we have tried</vt:lpstr>
      <vt:lpstr>Recruitment</vt:lpstr>
      <vt:lpstr>Matching essential</vt:lpstr>
      <vt:lpstr>Induction</vt:lpstr>
      <vt:lpstr>Traditional social care training</vt:lpstr>
      <vt:lpstr>Our training priorities*</vt:lpstr>
      <vt:lpstr>Retention</vt:lpstr>
      <vt:lpstr>Sustainability v Success</vt:lpstr>
      <vt:lpstr>Contingency planning</vt:lpstr>
      <vt:lpstr>Observations &amp; Suggestions                          to support a tapered approach </vt:lpstr>
      <vt:lpstr>Observations &amp; Suggestions                          to support a tapered approach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</dc:title>
  <dc:creator>Rachel</dc:creator>
  <cp:lastModifiedBy>Rachel</cp:lastModifiedBy>
  <cp:revision>72</cp:revision>
  <dcterms:created xsi:type="dcterms:W3CDTF">2016-10-02T19:09:38Z</dcterms:created>
  <dcterms:modified xsi:type="dcterms:W3CDTF">2016-10-05T22:42:49Z</dcterms:modified>
</cp:coreProperties>
</file>